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66"/>
    <a:srgbClr val="CC00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6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7C6B08-45BC-4B35-8353-B3ECDF4B88D0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A074DD-7626-40DD-94C1-F97559E7C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8E49EA-BAF1-47E3-AD5F-D96BDA5474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5" y="635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6350"/>
            <a:ext cx="93884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4367-BA8E-42AE-8FD7-6FE82C2A1E8D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95DD-7CD4-4C02-B793-035C29C4E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A2B4-3EB6-47F5-BC0F-B3FD196DE80E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E97B-D057-472C-91A7-0AF5F0100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CCDE-58C1-439E-B328-30D1631E432A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D9CF-65FB-48DD-A6BA-BF2DC3CD3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B6D7-FD30-42F3-8B12-6D92915CF785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2FB6-8543-429C-95C9-96D8ECD8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010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C2334-72D5-4EA2-A984-EF393870C10D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90E4-1E0E-4DD4-B92B-35458B02F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0E487-B001-43CE-A68C-8B8DCBF8959F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560B-1869-44B3-9642-450909FEB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B3BCD-A709-4FAB-B886-8BFFC6B401F4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F8AC-7B99-48B4-A480-4559CEA68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8" descr="PPP_SGLOB_TLE_Western_Hemishpe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40A4-A656-4072-B3D6-0908AF06A98C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4D13-05E2-426B-A5CF-6AF9CDB60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E37CD-D039-4F2F-A4B1-C3774CF1B835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2A918-EB82-4CC8-B892-695735346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F624-70E6-4A97-A33F-61567D7B59B7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9EE85-F601-4D1E-9C3B-A96F87025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05AD-F1FD-4B38-B977-DB8A3E90BFC2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F23A-567C-4302-92EA-7510C4FA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9033-A59E-402D-8DF1-F8F8A6C4DB0C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4F9A-54E3-4481-BF0E-3B34A7E4D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0F63-2E5B-4F93-AB83-07820C158CA7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9354-6028-46B8-964B-39E5C5147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7" name="Picture 8" descr="Microsoft_2007__TXT_0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575B98-63D2-403F-A382-CB9BAA422306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E5703-A93D-4252-9658-D09094863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699" r:id="rId3"/>
    <p:sldLayoutId id="2147483710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43000"/>
            <a:ext cx="7010400" cy="2308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5400" smtClean="0">
                <a:effectLst/>
              </a:rPr>
              <a:t>So You Want to Buy a Cell Phone !</a:t>
            </a:r>
          </a:p>
        </p:txBody>
      </p:sp>
      <p:pic>
        <p:nvPicPr>
          <p:cNvPr id="6147" name="Picture 6" descr="MPj04309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05200"/>
            <a:ext cx="31242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CA" u="sng" smtClean="0">
                <a:effectLst/>
              </a:rPr>
              <a:t>The Data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2400" y="1828800"/>
            <a:ext cx="4419600" cy="30654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CA" sz="1800" b="1" u="sng"/>
              <a:t>Scenario A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en-CA" sz="1800"/>
              <a:t>Total minutes talk – 145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CA" sz="1800"/>
              <a:t>		110 with family and 4 friends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CA" sz="1800"/>
              <a:t>		65 in evening and on weekend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CA" sz="1800"/>
              <a:t>		1 long distance (Can)– 4 minutes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 startAt="2"/>
            </a:pPr>
            <a:r>
              <a:rPr lang="en-CA" sz="1800"/>
              <a:t>Total text messages (SMS)– 8 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 startAt="2"/>
            </a:pPr>
            <a:r>
              <a:rPr lang="en-CA" sz="1800"/>
              <a:t>Total video messages (MMS) – 3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 startAt="2"/>
            </a:pPr>
            <a:r>
              <a:rPr lang="en-CA" sz="1800"/>
              <a:t>Total Emails – 4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 startAt="2"/>
            </a:pPr>
            <a:r>
              <a:rPr lang="en-CA" sz="1800"/>
              <a:t> Web Browsing – 15 KB</a:t>
            </a:r>
          </a:p>
          <a:p>
            <a:pPr marL="342900" indent="-342900">
              <a:spcBef>
                <a:spcPct val="50000"/>
              </a:spcBef>
            </a:pPr>
            <a:endParaRPr lang="en-CA" sz="180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105400" y="19812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sz="1800">
              <a:latin typeface="Arial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724400" y="1828800"/>
            <a:ext cx="4267200" cy="30654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CA" sz="1800" b="1" u="sng"/>
              <a:t>Scenario B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en-CA" sz="1800"/>
              <a:t>Total minutes talk – 285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CA" sz="1800"/>
              <a:t>		220 with family and 4 friends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CA" sz="1800"/>
              <a:t>		65 in evening and on weekend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CA" sz="1800"/>
              <a:t>		0 long distance (Can)– 0 minutes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 startAt="2"/>
            </a:pPr>
            <a:r>
              <a:rPr lang="en-CA" sz="1800"/>
              <a:t>Total text messages (SMS)– 18 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 startAt="2"/>
            </a:pPr>
            <a:r>
              <a:rPr lang="en-CA" sz="1800"/>
              <a:t>Total video messages (MMS) – 5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 startAt="2"/>
            </a:pPr>
            <a:r>
              <a:rPr lang="en-CA" sz="1800"/>
              <a:t>Total Emails – 12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 startAt="2"/>
            </a:pPr>
            <a:r>
              <a:rPr lang="en-CA" sz="1800"/>
              <a:t> Web browsing – 35 KB </a:t>
            </a:r>
          </a:p>
          <a:p>
            <a:pPr marL="342900" indent="-342900">
              <a:spcBef>
                <a:spcPct val="50000"/>
              </a:spcBef>
            </a:pPr>
            <a:endParaRPr lang="en-CA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83820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CA" u="sng" smtClean="0">
                <a:effectLst/>
              </a:rPr>
              <a:t>Some Final Advice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20574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800" smtClean="0"/>
              <a:t>Know your likely needs before getting a plan.</a:t>
            </a:r>
          </a:p>
          <a:p>
            <a:pPr>
              <a:lnSpc>
                <a:spcPct val="90000"/>
              </a:lnSpc>
            </a:pPr>
            <a:r>
              <a:rPr lang="en-CA" sz="2800" smtClean="0"/>
              <a:t>Be careful about what contract you sign. It could be costly to get out of it.</a:t>
            </a:r>
          </a:p>
          <a:p>
            <a:pPr>
              <a:lnSpc>
                <a:spcPct val="90000"/>
              </a:lnSpc>
            </a:pPr>
            <a:r>
              <a:rPr lang="en-CA" sz="2800" smtClean="0"/>
              <a:t>See if your parents have a corporate plan that allows you to join.</a:t>
            </a:r>
          </a:p>
          <a:p>
            <a:pPr>
              <a:lnSpc>
                <a:spcPct val="90000"/>
              </a:lnSpc>
            </a:pPr>
            <a:r>
              <a:rPr lang="en-CA" sz="2800" smtClean="0"/>
              <a:t>Consider a family plan if more than one member of the family is getting a phone.</a:t>
            </a:r>
          </a:p>
          <a:p>
            <a:pPr>
              <a:lnSpc>
                <a:spcPct val="90000"/>
              </a:lnSpc>
            </a:pPr>
            <a:r>
              <a:rPr lang="en-CA" sz="2800" smtClean="0"/>
              <a:t>Once you have established your pattern of usage over a few months you can talk to the provider to discuss ways of reducing costs. </a:t>
            </a:r>
          </a:p>
        </p:txBody>
      </p:sp>
      <p:pic>
        <p:nvPicPr>
          <p:cNvPr id="17412" name="Picture 5" descr="j028398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06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144780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4800" u="sng" smtClean="0">
                <a:effectLst/>
              </a:rPr>
              <a:t>What You Need To Decide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38200" y="34290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sz="3600" b="1"/>
              <a:t>How many minutes a month will I use it?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838200" y="27432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sz="3600" b="1"/>
              <a:t>What features do I want?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838200" y="41148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sz="3600" b="1"/>
              <a:t>What areas will I use it in?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38200" y="48006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sz="3600" b="1"/>
              <a:t>What rate plan should I choose?</a:t>
            </a:r>
          </a:p>
        </p:txBody>
      </p:sp>
      <p:pic>
        <p:nvPicPr>
          <p:cNvPr id="8199" name="Picture 8" descr="MCj007862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038600"/>
            <a:ext cx="100647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838200" y="54864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sz="3600" b="1"/>
              <a:t>How much can I afford?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7" grpId="0" build="allAtOnce"/>
      <p:bldP spid="184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121920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CA" u="sng" smtClean="0">
                <a:effectLst/>
              </a:rPr>
              <a:t>Cell Phone Features</a:t>
            </a:r>
          </a:p>
        </p:txBody>
      </p:sp>
      <p:pic>
        <p:nvPicPr>
          <p:cNvPr id="9219" name="Picture 4" descr="MCj04344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334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371600" y="2346325"/>
            <a:ext cx="27432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MP3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Colour Display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Camera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Web Browser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Games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Speaker Phone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Voice Call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Call Display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10-4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endParaRPr lang="en-CA" sz="2000">
              <a:latin typeface="Arial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105400" y="2362200"/>
            <a:ext cx="3733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Bluetooth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PDA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GPS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Text Messaging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Programmable Ringtones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Clock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Calculator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PC Synchronization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CA" sz="2000">
                <a:latin typeface="Arial" charset="0"/>
              </a:rPr>
              <a:t>Other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981200"/>
            <a:ext cx="8229600" cy="9906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CA" sz="3200" smtClean="0">
                <a:effectLst/>
              </a:rPr>
              <a:t>Any free phone offered when you sign a basic contract usually has the following features:</a:t>
            </a:r>
            <a:r>
              <a:rPr lang="en-CA" sz="4000" smtClean="0">
                <a:effectLst/>
              </a:rPr>
              <a:t> 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724400" y="28956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sz="1800">
              <a:latin typeface="Arial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724400" y="29718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sz="1800">
              <a:latin typeface="Arial" charset="0"/>
            </a:endParaRPr>
          </a:p>
        </p:txBody>
      </p:sp>
      <p:sp>
        <p:nvSpPr>
          <p:cNvPr id="10245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3276600"/>
            <a:ext cx="8001000" cy="2286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CA" sz="2400" smtClean="0"/>
              <a:t>Web browser</a:t>
            </a:r>
          </a:p>
          <a:p>
            <a:pPr algn="ctr">
              <a:lnSpc>
                <a:spcPct val="80000"/>
              </a:lnSpc>
            </a:pPr>
            <a:r>
              <a:rPr lang="en-CA" sz="2400" smtClean="0"/>
              <a:t>Camera</a:t>
            </a:r>
          </a:p>
          <a:p>
            <a:pPr algn="ctr">
              <a:lnSpc>
                <a:spcPct val="80000"/>
              </a:lnSpc>
            </a:pPr>
            <a:r>
              <a:rPr lang="en-CA" sz="2400" smtClean="0"/>
              <a:t>Bluetooth</a:t>
            </a:r>
          </a:p>
          <a:p>
            <a:pPr algn="ctr">
              <a:lnSpc>
                <a:spcPct val="80000"/>
              </a:lnSpc>
            </a:pPr>
            <a:r>
              <a:rPr lang="en-CA" sz="2400" smtClean="0"/>
              <a:t>Speakerphone </a:t>
            </a:r>
          </a:p>
          <a:p>
            <a:pPr algn="ctr">
              <a:lnSpc>
                <a:spcPct val="80000"/>
              </a:lnSpc>
            </a:pPr>
            <a:r>
              <a:rPr lang="en-CA" sz="2400" smtClean="0"/>
              <a:t>Downloadable capable for ringtones</a:t>
            </a:r>
          </a:p>
          <a:p>
            <a:pPr algn="ctr">
              <a:lnSpc>
                <a:spcPct val="80000"/>
              </a:lnSpc>
            </a:pPr>
            <a:r>
              <a:rPr lang="en-CA" sz="2400" smtClean="0"/>
              <a:t>Voicecall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457200" y="55626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(Other features usually come only with more expensive   phones that you have to purchase with the plan.)</a:t>
            </a:r>
          </a:p>
        </p:txBody>
      </p:sp>
      <p:pic>
        <p:nvPicPr>
          <p:cNvPr id="10247" name="Picture 10" descr="j028355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581400"/>
            <a:ext cx="96043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14300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CA" smtClean="0">
                <a:effectLst/>
              </a:rPr>
              <a:t>How will I Use The Phone?</a:t>
            </a:r>
          </a:p>
        </p:txBody>
      </p:sp>
      <p:pic>
        <p:nvPicPr>
          <p:cNvPr id="11267" name="Picture 4" descr="AG0046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950" y="4800600"/>
            <a:ext cx="942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057400" y="2514600"/>
            <a:ext cx="6934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CA" sz="3600" b="1"/>
              <a:t>Talk to family and friends?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CA" sz="3600" b="1"/>
              <a:t>Text Message?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CA" sz="3600" b="1"/>
              <a:t>Download Music?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CA" sz="3600" b="1"/>
              <a:t>Play Games?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CA" sz="3600" b="1"/>
              <a:t>Browse the web?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239000" y="25146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CA" sz="3600"/>
              <a:t>Yes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105400" y="33528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CA" sz="3600"/>
              <a:t>Probably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791200" y="4191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CA" sz="3600"/>
              <a:t>Perhaps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876800" y="49530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CA" sz="3600"/>
              <a:t>Maybe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638800" y="57912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CA" sz="3600"/>
              <a:t>Possibly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144780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CA" sz="4000" smtClean="0">
                <a:effectLst/>
              </a:rPr>
              <a:t>In What Areas Will I Use My Phone?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90600" y="2819400"/>
            <a:ext cx="1981200" cy="2286000"/>
            <a:chOff x="720" y="1584"/>
            <a:chExt cx="1248" cy="1440"/>
          </a:xfrm>
        </p:grpSpPr>
        <p:pic>
          <p:nvPicPr>
            <p:cNvPr id="12299" name="Picture 6" descr="MCj025008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1584"/>
              <a:ext cx="1135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Text Box 7"/>
            <p:cNvSpPr txBox="1">
              <a:spLocks noChangeArrowheads="1"/>
            </p:cNvSpPr>
            <p:nvPr/>
          </p:nvSpPr>
          <p:spPr bwMode="auto">
            <a:xfrm>
              <a:off x="816" y="273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400"/>
                <a:t>In The City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096000" y="2743200"/>
            <a:ext cx="2362200" cy="1981200"/>
            <a:chOff x="2160" y="1776"/>
            <a:chExt cx="1488" cy="1248"/>
          </a:xfrm>
        </p:grpSpPr>
        <p:sp>
          <p:nvSpPr>
            <p:cNvPr id="12297" name="Text Box 25"/>
            <p:cNvSpPr txBox="1">
              <a:spLocks noChangeArrowheads="1"/>
            </p:cNvSpPr>
            <p:nvPr/>
          </p:nvSpPr>
          <p:spPr bwMode="auto">
            <a:xfrm>
              <a:off x="2160" y="2736"/>
              <a:ext cx="1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400"/>
                <a:t>In The Country</a:t>
              </a:r>
            </a:p>
          </p:txBody>
        </p:sp>
        <p:pic>
          <p:nvPicPr>
            <p:cNvPr id="12298" name="Picture 26" descr="MCTR00392_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1776"/>
              <a:ext cx="1214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733800" y="3429000"/>
            <a:ext cx="2514600" cy="2209800"/>
            <a:chOff x="3984" y="1632"/>
            <a:chExt cx="1584" cy="1392"/>
          </a:xfrm>
        </p:grpSpPr>
        <p:pic>
          <p:nvPicPr>
            <p:cNvPr id="12295" name="Picture 28" descr="MCj0437571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8" y="1632"/>
              <a:ext cx="882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29"/>
            <p:cNvSpPr txBox="1">
              <a:spLocks noChangeArrowheads="1"/>
            </p:cNvSpPr>
            <p:nvPr/>
          </p:nvSpPr>
          <p:spPr bwMode="auto">
            <a:xfrm>
              <a:off x="3984" y="2736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400"/>
                <a:t>When I travel</a:t>
              </a:r>
            </a:p>
          </p:txBody>
        </p:sp>
      </p:grp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381000" y="5867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BE CERTAIN TO CHECK THE SERVICE AREA MAP!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3" grpId="0"/>
      <p:bldP spid="2870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81000" y="99060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CA" smtClean="0">
                <a:effectLst/>
              </a:rPr>
              <a:t>Providers and Plans</a:t>
            </a:r>
          </a:p>
        </p:txBody>
      </p:sp>
      <p:pic>
        <p:nvPicPr>
          <p:cNvPr id="13315" name="Picture 23" descr="C:\Documents and Settings\Bob\Application Data\Microsoft\Media Catalog\Downloaded Clips\cl45\j01726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765175"/>
            <a:ext cx="1343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1219200" y="2057400"/>
            <a:ext cx="7315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200"/>
              <a:t>There are many providers that offer various plans designed to address the needs of various kinds of users.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914400" y="3657600"/>
            <a:ext cx="74676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For example in large, urban centres in Canada there are more than </a:t>
            </a:r>
            <a:r>
              <a:rPr lang="en-CA" sz="3600" b="1"/>
              <a:t>9</a:t>
            </a:r>
            <a:r>
              <a:rPr lang="en-CA"/>
              <a:t> carriers offering more than </a:t>
            </a:r>
            <a:r>
              <a:rPr lang="en-CA" sz="3600" b="1"/>
              <a:t>191</a:t>
            </a:r>
            <a:r>
              <a:rPr lang="en-CA"/>
              <a:t> different plans.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600200" y="55626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Which one is for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81000" y="99060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CA" smtClean="0">
                <a:effectLst/>
              </a:rPr>
              <a:t>Providers and Plans</a:t>
            </a:r>
          </a:p>
        </p:txBody>
      </p:sp>
      <p:pic>
        <p:nvPicPr>
          <p:cNvPr id="14339" name="Picture 23" descr="C:\Documents and Settings\Bob\Application Data\Microsoft\Media Catalog\Downloaded Clips\cl45\j01726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765175"/>
            <a:ext cx="1343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1000" y="19050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200" b="1"/>
              <a:t>Things you need to know about the plan include such things as: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990600" y="29718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/>
              <a:t>1. What is included in the monthly charge?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990600" y="3505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/>
              <a:t>2. What is the monthly charge including taxes?</a:t>
            </a:r>
            <a:endParaRPr lang="en-CA" sz="1800">
              <a:latin typeface="Arial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990600" y="4038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/>
              <a:t>3. What is the charge if I go over my allocated minutes?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990600" y="4572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/>
              <a:t>4. What are the long distance charges?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990600" y="5029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/>
              <a:t>5. What are the charges for text messaging and web browsing?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990600" y="5562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/>
              <a:t>6. etc. - such a downloading ringtones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76200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CA" u="sng" smtClean="0">
                <a:effectLst/>
              </a:rPr>
              <a:t>Group Assignment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828800" y="1828800"/>
            <a:ext cx="6248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/>
              <a:t>You will be given 1 service provider and 2 sets of data that will indicate different types of usage and needs based on 1 month’s normal use.</a:t>
            </a:r>
          </a:p>
          <a:p>
            <a:pPr>
              <a:spcBef>
                <a:spcPct val="50000"/>
              </a:spcBef>
            </a:pPr>
            <a:r>
              <a:rPr lang="en-CA" sz="2400"/>
              <a:t>You are to calculate what the monthly and yearly costs will be and report back to the class with a recommendation as to whether or not this would be a good plan to consider.</a:t>
            </a:r>
          </a:p>
          <a:p>
            <a:pPr>
              <a:spcBef>
                <a:spcPct val="50000"/>
              </a:spcBef>
            </a:pPr>
            <a:r>
              <a:rPr lang="en-CA" sz="2400"/>
              <a:t>Pay As You Go Plans require that you purchase a phone.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_You_Want_to_Buy_a_Cell_Phon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So_You_Want_to_Buy_a_Cell_Phone</Template>
  <TotalTime>0</TotalTime>
  <Words>494</Words>
  <Application>Microsoft Office PowerPoint</Application>
  <PresentationFormat>On-screen Show (4:3)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Wingdings</vt:lpstr>
      <vt:lpstr>So_You_Want_to_Buy_a_Cell_Phone</vt:lpstr>
      <vt:lpstr>So You Want to Buy a Cell Phone !</vt:lpstr>
      <vt:lpstr>What You Need To Decide</vt:lpstr>
      <vt:lpstr>Cell Phone Features</vt:lpstr>
      <vt:lpstr>Any free phone offered when you sign a basic contract usually has the following features: </vt:lpstr>
      <vt:lpstr>How will I Use The Phone?</vt:lpstr>
      <vt:lpstr>In What Areas Will I Use My Phone?</vt:lpstr>
      <vt:lpstr>Providers and Plans</vt:lpstr>
      <vt:lpstr>Providers and Plans</vt:lpstr>
      <vt:lpstr>Group Assignment</vt:lpstr>
      <vt:lpstr>The Data</vt:lpstr>
      <vt:lpstr>Some Final Advice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2014-01-08T18:55:26Z</dcterms:created>
  <dcterms:modified xsi:type="dcterms:W3CDTF">2014-01-08T18:56:26Z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TC102413941033</vt:lpwstr>
  </property>
</Properties>
</file>